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1" r:id="rId5"/>
    <p:sldId id="277" r:id="rId6"/>
    <p:sldId id="265" r:id="rId7"/>
    <p:sldId id="268" r:id="rId8"/>
    <p:sldId id="267" r:id="rId9"/>
    <p:sldId id="286" r:id="rId10"/>
    <p:sldId id="278" r:id="rId11"/>
    <p:sldId id="262" r:id="rId12"/>
    <p:sldId id="263" r:id="rId13"/>
    <p:sldId id="266" r:id="rId14"/>
    <p:sldId id="269" r:id="rId15"/>
    <p:sldId id="285" r:id="rId16"/>
    <p:sldId id="284" r:id="rId17"/>
    <p:sldId id="28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46" d="100"/>
          <a:sy n="46" d="100"/>
        </p:scale>
        <p:origin x="76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ADB10DD0-9A88-4E29-8EA0-7741AEB0B95E}" type="datetimeFigureOut">
              <a:rPr lang="sv-SE" smtClean="0"/>
              <a:t>2021-04-22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292838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DB10DD0-9A88-4E29-8EA0-7741AEB0B95E}" type="datetimeFigureOut">
              <a:rPr lang="sv-SE" smtClean="0"/>
              <a:t>2021-04-22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294556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DB10DD0-9A88-4E29-8EA0-7741AEB0B95E}" type="datetimeFigureOut">
              <a:rPr lang="sv-SE" smtClean="0"/>
              <a:t>2021-04-22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175976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DB10DD0-9A88-4E29-8EA0-7741AEB0B95E}" type="datetimeFigureOut">
              <a:rPr lang="sv-SE" smtClean="0"/>
              <a:t>2021-04-22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184635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ADB10DD0-9A88-4E29-8EA0-7741AEB0B95E}" type="datetimeFigureOut">
              <a:rPr lang="sv-SE" smtClean="0"/>
              <a:t>2021-04-22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16350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DB10DD0-9A88-4E29-8EA0-7741AEB0B95E}" type="datetimeFigureOut">
              <a:rPr lang="sv-SE" smtClean="0"/>
              <a:t>2021-04-22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4171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DB10DD0-9A88-4E29-8EA0-7741AEB0B95E}" type="datetimeFigureOut">
              <a:rPr lang="sv-SE" smtClean="0"/>
              <a:t>2021-04-22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144276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DB10DD0-9A88-4E29-8EA0-7741AEB0B95E}" type="datetimeFigureOut">
              <a:rPr lang="sv-SE" smtClean="0"/>
              <a:t>2021-04-22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179630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DB10DD0-9A88-4E29-8EA0-7741AEB0B95E}" type="datetimeFigureOut">
              <a:rPr lang="sv-SE" smtClean="0"/>
              <a:t>2021-04-22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288322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ADB10DD0-9A88-4E29-8EA0-7741AEB0B95E}" type="datetimeFigureOut">
              <a:rPr lang="sv-SE" smtClean="0"/>
              <a:t>2021-04-22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354189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ADB10DD0-9A88-4E29-8EA0-7741AEB0B95E}" type="datetimeFigureOut">
              <a:rPr lang="sv-SE" smtClean="0"/>
              <a:t>2021-04-22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A9B40A7-0AEB-4FBF-BCBB-D8CE63BA2F3D}" type="slidenum">
              <a:rPr lang="sv-SE" smtClean="0"/>
              <a:t>‹#›</a:t>
            </a:fld>
            <a:endParaRPr lang="sv-SE"/>
          </a:p>
        </p:txBody>
      </p:sp>
    </p:spTree>
    <p:extLst>
      <p:ext uri="{BB962C8B-B14F-4D97-AF65-F5344CB8AC3E}">
        <p14:creationId xmlns:p14="http://schemas.microsoft.com/office/powerpoint/2010/main" val="134156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10DD0-9A88-4E29-8EA0-7741AEB0B95E}" type="datetimeFigureOut">
              <a:rPr lang="sv-SE" smtClean="0"/>
              <a:t>2021-04-22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B40A7-0AEB-4FBF-BCBB-D8CE63BA2F3D}" type="slidenum">
              <a:rPr lang="sv-SE" smtClean="0"/>
              <a:t>‹#›</a:t>
            </a:fld>
            <a:endParaRPr lang="sv-SE"/>
          </a:p>
        </p:txBody>
      </p:sp>
    </p:spTree>
    <p:extLst>
      <p:ext uri="{BB962C8B-B14F-4D97-AF65-F5344CB8AC3E}">
        <p14:creationId xmlns:p14="http://schemas.microsoft.com/office/powerpoint/2010/main" val="35893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602009" y="1458156"/>
            <a:ext cx="10735734" cy="3647152"/>
          </a:xfrm>
          <a:prstGeom prst="rect">
            <a:avLst/>
          </a:prstGeom>
        </p:spPr>
        <p:txBody>
          <a:bodyPr wrap="square">
            <a:spAutoFit/>
          </a:bodyPr>
          <a:lstStyle/>
          <a:p>
            <a:pPr algn="ctr"/>
            <a:r>
              <a:rPr lang="sv-SE" sz="5500" dirty="0" smtClean="0">
                <a:solidFill>
                  <a:prstClr val="black"/>
                </a:solidFill>
                <a:latin typeface="Stockholm Type Bold" pitchFamily="50" charset="0"/>
                <a:ea typeface="+mj-ea"/>
                <a:cs typeface="+mj-cs"/>
              </a:rPr>
              <a:t>Fältgruppen Bromma</a:t>
            </a: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endParaRPr lang="sv-SE" sz="4400" dirty="0" smtClean="0">
              <a:solidFill>
                <a:prstClr val="black"/>
              </a:solidFill>
              <a:latin typeface="Stockholm Type Bold" pitchFamily="50" charset="0"/>
              <a:ea typeface="+mj-ea"/>
              <a:cs typeface="+mj-cs"/>
            </a:endParaRPr>
          </a:p>
          <a:p>
            <a:pPr algn="ct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r>
              <a:rPr lang="sv-SE" sz="4400" dirty="0" smtClean="0">
                <a:solidFill>
                  <a:prstClr val="black"/>
                </a:solidFill>
                <a:latin typeface="Stockholm Type Bold" pitchFamily="50" charset="0"/>
                <a:ea typeface="+mj-ea"/>
                <a:cs typeface="+mj-cs"/>
              </a:rPr>
              <a:t>Isabella Thunberg</a:t>
            </a:r>
          </a:p>
          <a:p>
            <a:pPr algn="ctr"/>
            <a:r>
              <a:rPr lang="sv-SE" sz="4400" dirty="0" smtClean="0">
                <a:solidFill>
                  <a:prstClr val="black"/>
                </a:solidFill>
                <a:latin typeface="Stockholm Type Bold" pitchFamily="50" charset="0"/>
                <a:ea typeface="+mj-ea"/>
                <a:cs typeface="+mj-cs"/>
              </a:rPr>
              <a:t>Mattias Edlund</a:t>
            </a:r>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963" y="2584086"/>
            <a:ext cx="1393826" cy="1070458"/>
          </a:xfrm>
          <a:prstGeom prst="rect">
            <a:avLst/>
          </a:prstGeom>
        </p:spPr>
      </p:pic>
    </p:spTree>
    <p:extLst>
      <p:ext uri="{BB962C8B-B14F-4D97-AF65-F5344CB8AC3E}">
        <p14:creationId xmlns:p14="http://schemas.microsoft.com/office/powerpoint/2010/main" val="914482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30013" y="2261146"/>
            <a:ext cx="10735734" cy="2631490"/>
          </a:xfrm>
          <a:prstGeom prst="rect">
            <a:avLst/>
          </a:prstGeom>
        </p:spPr>
        <p:txBody>
          <a:bodyPr wrap="square">
            <a:spAutoFit/>
          </a:bodyPr>
          <a:lstStyle/>
          <a:p>
            <a:pPr algn="ctr"/>
            <a:r>
              <a:rPr lang="sv-SE" sz="5500" dirty="0" smtClean="0">
                <a:solidFill>
                  <a:prstClr val="black"/>
                </a:solidFill>
                <a:latin typeface="Stockholm Type Bold" pitchFamily="50" charset="0"/>
                <a:ea typeface="+mj-ea"/>
                <a:cs typeface="+mj-cs"/>
              </a:rPr>
              <a:t>Psykisk ohälsa</a:t>
            </a:r>
          </a:p>
          <a:p>
            <a:pPr algn="ctr"/>
            <a:endParaRPr lang="sv-SE" sz="5500" dirty="0">
              <a:solidFill>
                <a:prstClr val="black"/>
              </a:solidFill>
              <a:latin typeface="Stockholm Type Bold" pitchFamily="50" charset="0"/>
              <a:ea typeface="+mj-ea"/>
              <a:cs typeface="+mj-cs"/>
            </a:endParaRPr>
          </a:p>
          <a:p>
            <a:pPr algn="ctr"/>
            <a:r>
              <a:rPr lang="sv-SE" sz="5500" dirty="0" smtClean="0">
                <a:solidFill>
                  <a:prstClr val="black"/>
                </a:solidFill>
                <a:latin typeface="Stockholm Type Bold" pitchFamily="50" charset="0"/>
                <a:ea typeface="+mj-ea"/>
                <a:cs typeface="+mj-cs"/>
              </a:rPr>
              <a:t>Årskurs 9</a:t>
            </a:r>
            <a:endParaRPr lang="sv-SE" dirty="0"/>
          </a:p>
        </p:txBody>
      </p:sp>
    </p:spTree>
    <p:extLst>
      <p:ext uri="{BB962C8B-B14F-4D97-AF65-F5344CB8AC3E}">
        <p14:creationId xmlns:p14="http://schemas.microsoft.com/office/powerpoint/2010/main" val="272262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579120" y="363518"/>
            <a:ext cx="10057981" cy="6337906"/>
          </a:xfrm>
          <a:prstGeom prst="rect">
            <a:avLst/>
          </a:prstGeom>
        </p:spPr>
      </p:pic>
    </p:spTree>
    <p:extLst>
      <p:ext uri="{BB962C8B-B14F-4D97-AF65-F5344CB8AC3E}">
        <p14:creationId xmlns:p14="http://schemas.microsoft.com/office/powerpoint/2010/main" val="288396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127760" y="680706"/>
            <a:ext cx="9201669" cy="5863115"/>
          </a:xfrm>
          <a:prstGeom prst="rect">
            <a:avLst/>
          </a:prstGeom>
        </p:spPr>
      </p:pic>
    </p:spTree>
    <p:extLst>
      <p:ext uri="{BB962C8B-B14F-4D97-AF65-F5344CB8AC3E}">
        <p14:creationId xmlns:p14="http://schemas.microsoft.com/office/powerpoint/2010/main" val="369869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402080" y="651852"/>
            <a:ext cx="8860653" cy="5694447"/>
          </a:xfrm>
          <a:prstGeom prst="rect">
            <a:avLst/>
          </a:prstGeom>
        </p:spPr>
      </p:pic>
    </p:spTree>
    <p:extLst>
      <p:ext uri="{BB962C8B-B14F-4D97-AF65-F5344CB8AC3E}">
        <p14:creationId xmlns:p14="http://schemas.microsoft.com/office/powerpoint/2010/main" val="67648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371600" y="506233"/>
            <a:ext cx="8870169" cy="5941567"/>
          </a:xfrm>
          <a:prstGeom prst="rect">
            <a:avLst/>
          </a:prstGeom>
        </p:spPr>
      </p:pic>
    </p:spTree>
    <p:extLst>
      <p:ext uri="{BB962C8B-B14F-4D97-AF65-F5344CB8AC3E}">
        <p14:creationId xmlns:p14="http://schemas.microsoft.com/office/powerpoint/2010/main" val="266090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6394" y="757011"/>
            <a:ext cx="9376954" cy="1325563"/>
          </a:xfrm>
        </p:spPr>
        <p:txBody>
          <a:bodyPr>
            <a:normAutofit fontScale="90000"/>
          </a:bodyPr>
          <a:lstStyle/>
          <a:p>
            <a:pPr algn="ctr"/>
            <a:r>
              <a:rPr lang="sv-SE" dirty="0" smtClean="0">
                <a:latin typeface="Stockholm Type Bold" pitchFamily="50" charset="0"/>
              </a:rPr>
              <a:t/>
            </a:r>
            <a:br>
              <a:rPr lang="sv-SE" dirty="0" smtClean="0">
                <a:latin typeface="Stockholm Type Bold" pitchFamily="50" charset="0"/>
              </a:rPr>
            </a:br>
            <a:r>
              <a:rPr lang="sv-SE" dirty="0" smtClean="0">
                <a:latin typeface="Stockholm Type Bold" pitchFamily="50" charset="0"/>
              </a:rPr>
              <a:t/>
            </a:r>
            <a:br>
              <a:rPr lang="sv-SE" dirty="0" smtClean="0">
                <a:latin typeface="Stockholm Type Bold" pitchFamily="50" charset="0"/>
              </a:rPr>
            </a:br>
            <a:r>
              <a:rPr lang="sv-SE" dirty="0" smtClean="0">
                <a:latin typeface="Stockholm Type Bold" pitchFamily="50" charset="0"/>
              </a:rPr>
              <a:t>Vårt </a:t>
            </a:r>
            <a:r>
              <a:rPr lang="sv-SE" dirty="0">
                <a:latin typeface="Stockholm Type Bold" pitchFamily="50" charset="0"/>
              </a:rPr>
              <a:t>gemensamma nummer: </a:t>
            </a:r>
            <a:r>
              <a:rPr lang="sv-SE" dirty="0" smtClean="0">
                <a:solidFill>
                  <a:srgbClr val="002060"/>
                </a:solidFill>
                <a:latin typeface="Stockholm Type Bold" pitchFamily="50" charset="0"/>
              </a:rPr>
              <a:t/>
            </a:r>
            <a:br>
              <a:rPr lang="sv-SE" dirty="0" smtClean="0">
                <a:solidFill>
                  <a:srgbClr val="002060"/>
                </a:solidFill>
                <a:latin typeface="Stockholm Type Bold" pitchFamily="50" charset="0"/>
              </a:rPr>
            </a:br>
            <a:r>
              <a:rPr lang="sv-SE" dirty="0" smtClean="0">
                <a:solidFill>
                  <a:srgbClr val="002060"/>
                </a:solidFill>
                <a:latin typeface="Stockholm Type Bold" pitchFamily="50" charset="0"/>
              </a:rPr>
              <a:t>076- 1206190</a:t>
            </a:r>
            <a:r>
              <a:rPr lang="sv-SE" sz="3200" dirty="0">
                <a:solidFill>
                  <a:srgbClr val="002060"/>
                </a:solidFill>
                <a:latin typeface="Stockholm Type Bold" pitchFamily="50" charset="0"/>
              </a:rPr>
              <a:t/>
            </a:r>
            <a:br>
              <a:rPr lang="sv-SE" sz="3200" dirty="0">
                <a:solidFill>
                  <a:srgbClr val="002060"/>
                </a:solidFill>
                <a:latin typeface="Stockholm Type Bold" pitchFamily="50" charset="0"/>
              </a:rPr>
            </a:br>
            <a:endParaRPr lang="sv-SE" dirty="0"/>
          </a:p>
        </p:txBody>
      </p:sp>
      <p:sp>
        <p:nvSpPr>
          <p:cNvPr id="3" name="Platshållare för innehåll 2"/>
          <p:cNvSpPr>
            <a:spLocks noGrp="1"/>
          </p:cNvSpPr>
          <p:nvPr>
            <p:ph idx="1"/>
          </p:nvPr>
        </p:nvSpPr>
        <p:spPr>
          <a:xfrm>
            <a:off x="838200" y="2545850"/>
            <a:ext cx="10515600" cy="4351338"/>
          </a:xfrm>
        </p:spPr>
        <p:txBody>
          <a:bodyPr>
            <a:normAutofit lnSpcReduction="10000"/>
          </a:bodyPr>
          <a:lstStyle/>
          <a:p>
            <a:pPr marL="0" indent="0">
              <a:buNone/>
            </a:pPr>
            <a:r>
              <a:rPr lang="sv-SE" dirty="0" smtClean="0">
                <a:latin typeface="Stockholm Type Bold" pitchFamily="50" charset="0"/>
              </a:rPr>
              <a:t>Välkomna att kontakta oss med frågor, funderingar eller information. Vi svarar när vi är i tjänst. Om vi inte svarar så tala gärna in ett meddelande med namn och nummer om ni önskar att vi återkommer. </a:t>
            </a:r>
          </a:p>
          <a:p>
            <a:pPr marL="0" indent="0">
              <a:buNone/>
            </a:pPr>
            <a:endParaRPr lang="sv-SE" dirty="0">
              <a:latin typeface="Stockholm Type Bold" pitchFamily="50" charset="0"/>
            </a:endParaRPr>
          </a:p>
          <a:p>
            <a:pPr marL="0" indent="0">
              <a:buNone/>
            </a:pPr>
            <a:r>
              <a:rPr lang="sv-SE" dirty="0" smtClean="0">
                <a:latin typeface="Stockholm Type Bold" pitchFamily="50" charset="0"/>
              </a:rPr>
              <a:t>Det går naturligtvis bra att vara anonym. Vi kollar inte upp nummer som ringt eller sökt kontakt på annat sätt. </a:t>
            </a:r>
          </a:p>
          <a:p>
            <a:pPr marL="0" indent="0">
              <a:buNone/>
            </a:pPr>
            <a:endParaRPr lang="sv-SE" dirty="0" smtClean="0">
              <a:latin typeface="Stockholm Type Bold" pitchFamily="50" charset="0"/>
            </a:endParaRPr>
          </a:p>
          <a:p>
            <a:pPr marL="0" indent="0">
              <a:buNone/>
            </a:pPr>
            <a:r>
              <a:rPr lang="sv-SE" dirty="0" smtClean="0">
                <a:latin typeface="Stockholm Type Bold" pitchFamily="50" charset="0"/>
              </a:rPr>
              <a:t>För </a:t>
            </a:r>
            <a:r>
              <a:rPr lang="sv-SE" dirty="0">
                <a:latin typeface="Stockholm Type Bold" pitchFamily="50" charset="0"/>
              </a:rPr>
              <a:t>att prenumerera på nyhetsbrevet maila: </a:t>
            </a:r>
            <a:r>
              <a:rPr lang="sv-SE" dirty="0">
                <a:solidFill>
                  <a:srgbClr val="002060"/>
                </a:solidFill>
                <a:latin typeface="Stockholm Type Bold" pitchFamily="50" charset="0"/>
              </a:rPr>
              <a:t>cecilia.sjoo@stockholm.se</a:t>
            </a:r>
            <a:endParaRPr lang="sv-SE" dirty="0">
              <a:latin typeface="Stockholm Type Bold" pitchFamily="50" charset="0"/>
            </a:endParaRPr>
          </a:p>
          <a:p>
            <a:pPr marL="0" indent="0">
              <a:buNone/>
            </a:pPr>
            <a:endParaRPr lang="sv-SE" dirty="0">
              <a:latin typeface="Stockholm Type Bold" pitchFamily="50" charset="0"/>
            </a:endParaRPr>
          </a:p>
        </p:txBody>
      </p:sp>
      <p:pic>
        <p:nvPicPr>
          <p:cNvPr id="2050" name="Picture 2" descr="Telefon / Bordstelefon GPO 746 Rö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391" y="757011"/>
            <a:ext cx="1704346" cy="170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1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1524000" y="1880009"/>
            <a:ext cx="9144000" cy="2387600"/>
          </a:xfrm>
        </p:spPr>
        <p:txBody>
          <a:bodyPr>
            <a:normAutofit fontScale="90000"/>
          </a:bodyPr>
          <a:lstStyle/>
          <a:p>
            <a:r>
              <a:rPr lang="sv-SE" dirty="0" smtClean="0">
                <a:solidFill>
                  <a:srgbClr val="002060"/>
                </a:solidFill>
                <a:latin typeface="Stockholm Type Bold" pitchFamily="50" charset="0"/>
              </a:rPr>
              <a:t>Följ oss på Instagram för att se vårt schema samt annan information!</a:t>
            </a:r>
            <a:endParaRPr lang="sv-SE" dirty="0">
              <a:solidFill>
                <a:srgbClr val="002060"/>
              </a:solidFill>
              <a:latin typeface="Stockholm Type Bold" pitchFamily="50" charset="0"/>
            </a:endParaRPr>
          </a:p>
        </p:txBody>
      </p:sp>
      <p:sp>
        <p:nvSpPr>
          <p:cNvPr id="4" name="Underrubrik 3"/>
          <p:cNvSpPr>
            <a:spLocks noGrp="1"/>
          </p:cNvSpPr>
          <p:nvPr>
            <p:ph type="subTitle" idx="1"/>
          </p:nvPr>
        </p:nvSpPr>
        <p:spPr>
          <a:xfrm>
            <a:off x="1524000" y="4098426"/>
            <a:ext cx="9144000" cy="2185015"/>
          </a:xfrm>
        </p:spPr>
        <p:txBody>
          <a:bodyPr>
            <a:normAutofit fontScale="92500" lnSpcReduction="10000"/>
          </a:bodyPr>
          <a:lstStyle/>
          <a:p>
            <a:endParaRPr lang="sv-SE" dirty="0" smtClean="0">
              <a:latin typeface="Stockholm Type Bold" pitchFamily="50" charset="0"/>
            </a:endParaRPr>
          </a:p>
          <a:p>
            <a:r>
              <a:rPr lang="sv-SE" sz="3200" dirty="0" smtClean="0">
                <a:latin typeface="Stockholm Type Bold" pitchFamily="50" charset="0"/>
              </a:rPr>
              <a:t>Fältgruppens konto: </a:t>
            </a:r>
            <a:r>
              <a:rPr lang="sv-SE" sz="3200" dirty="0" smtClean="0">
                <a:solidFill>
                  <a:srgbClr val="002060"/>
                </a:solidFill>
                <a:latin typeface="Stockholm Type Bold" pitchFamily="50" charset="0"/>
              </a:rPr>
              <a:t>faltgruppenbromma</a:t>
            </a:r>
          </a:p>
          <a:p>
            <a:r>
              <a:rPr lang="sv-SE" sz="3200" dirty="0" smtClean="0">
                <a:latin typeface="Stockholm Type Bold" pitchFamily="50" charset="0"/>
              </a:rPr>
              <a:t>HBTQ+-hänget Indigo: </a:t>
            </a:r>
            <a:r>
              <a:rPr lang="sv-SE" sz="3200" dirty="0" err="1" smtClean="0">
                <a:solidFill>
                  <a:srgbClr val="002060"/>
                </a:solidFill>
                <a:latin typeface="Stockholm Type Bold" pitchFamily="50" charset="0"/>
              </a:rPr>
              <a:t>indigo_bromma</a:t>
            </a:r>
            <a:endParaRPr lang="sv-SE" sz="3200" dirty="0" smtClean="0">
              <a:solidFill>
                <a:srgbClr val="002060"/>
              </a:solidFill>
              <a:latin typeface="Stockholm Type Bold" pitchFamily="50" charset="0"/>
            </a:endParaRPr>
          </a:p>
          <a:p>
            <a:endParaRPr lang="sv-SE" dirty="0">
              <a:solidFill>
                <a:srgbClr val="002060"/>
              </a:solidFill>
              <a:latin typeface="Stockholm Type Bold" pitchFamily="50" charset="0"/>
            </a:endParaRPr>
          </a:p>
          <a:p>
            <a:r>
              <a:rPr lang="sv-SE" dirty="0" smtClean="0">
                <a:latin typeface="Stockholm Type Bold" pitchFamily="50" charset="0"/>
              </a:rPr>
              <a:t>(Vi använder inte Facebook)</a:t>
            </a:r>
            <a:endParaRPr lang="sv-SE" dirty="0">
              <a:latin typeface="Stockholm Type Bold" pitchFamily="50" charset="0"/>
            </a:endParaRPr>
          </a:p>
          <a:p>
            <a:endParaRPr lang="sv-SE" dirty="0" smtClean="0">
              <a:solidFill>
                <a:srgbClr val="002060"/>
              </a:solidFill>
              <a:latin typeface="Stockholm Type Bold" pitchFamily="50" charset="0"/>
            </a:endParaRPr>
          </a:p>
          <a:p>
            <a:endParaRPr lang="sv-SE" dirty="0">
              <a:solidFill>
                <a:srgbClr val="002060"/>
              </a:solidFill>
              <a:latin typeface="Stockholm Type Bold" pitchFamily="50" charset="0"/>
            </a:endParaRPr>
          </a:p>
        </p:txBody>
      </p:sp>
      <p:pic>
        <p:nvPicPr>
          <p:cNvPr id="2050" name="Picture 2" descr="Instagram, Symbolen, Logotyp,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272" y="164623"/>
            <a:ext cx="1725476" cy="171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4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28133" y="859066"/>
            <a:ext cx="10735734" cy="938719"/>
          </a:xfrm>
          <a:prstGeom prst="rect">
            <a:avLst/>
          </a:prstGeom>
        </p:spPr>
        <p:txBody>
          <a:bodyPr wrap="square">
            <a:spAutoFit/>
          </a:bodyPr>
          <a:lstStyle/>
          <a:p>
            <a:pPr algn="ctr"/>
            <a:r>
              <a:rPr lang="sv-SE" sz="5500" dirty="0" smtClean="0">
                <a:solidFill>
                  <a:prstClr val="black"/>
                </a:solidFill>
                <a:latin typeface="Stockholm Type Bold" pitchFamily="50" charset="0"/>
                <a:ea typeface="+mj-ea"/>
                <a:cs typeface="+mj-cs"/>
              </a:rPr>
              <a:t>Frågor?</a:t>
            </a:r>
            <a:endParaRPr lang="sv-SE" dirty="0"/>
          </a:p>
        </p:txBody>
      </p:sp>
      <p:pic>
        <p:nvPicPr>
          <p:cNvPr id="3" name="Picture 4" descr="17c2ad49-617c-4530-a965-e7f641e55db1@stockhol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8667" y="2336800"/>
            <a:ext cx="6109059" cy="404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0000">
            <a:off x="8634756" y="612833"/>
            <a:ext cx="2669162" cy="1726195"/>
          </a:xfrm>
          <a:prstGeom prst="rect">
            <a:avLst/>
          </a:prstGeom>
        </p:spPr>
      </p:pic>
    </p:spTree>
    <p:extLst>
      <p:ext uri="{BB962C8B-B14F-4D97-AF65-F5344CB8AC3E}">
        <p14:creationId xmlns:p14="http://schemas.microsoft.com/office/powerpoint/2010/main" val="98489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28133" y="859066"/>
            <a:ext cx="10735734" cy="5001369"/>
          </a:xfrm>
          <a:prstGeom prst="rect">
            <a:avLst/>
          </a:prstGeom>
        </p:spPr>
        <p:txBody>
          <a:bodyPr wrap="square">
            <a:spAutoFit/>
          </a:bodyPr>
          <a:lstStyle/>
          <a:p>
            <a:pPr algn="ctr"/>
            <a:r>
              <a:rPr lang="sv-SE" sz="5500" dirty="0" smtClean="0">
                <a:solidFill>
                  <a:prstClr val="black"/>
                </a:solidFill>
                <a:latin typeface="Stockholm Type Bold" pitchFamily="50" charset="0"/>
                <a:ea typeface="+mj-ea"/>
                <a:cs typeface="+mj-cs"/>
              </a:rPr>
              <a:t>Vad gör fältassistenter?</a:t>
            </a: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r>
              <a:rPr lang="sv-SE" sz="4400" dirty="0" smtClean="0">
                <a:solidFill>
                  <a:prstClr val="black"/>
                </a:solidFill>
                <a:latin typeface="Stockholm Type Bold" pitchFamily="50" charset="0"/>
                <a:ea typeface="+mj-ea"/>
                <a:cs typeface="+mj-cs"/>
              </a:rPr>
              <a:t>Vi arbetar kvalitativt förebyggande och uppsökande med mål att alla ungdomar i Bromma ska må så bra som möjligt utifrån sina förutsättningar </a:t>
            </a:r>
            <a:endParaRPr lang="sv-SE" dirty="0"/>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0133" y="5331144"/>
            <a:ext cx="1438728" cy="1343034"/>
          </a:xfrm>
          <a:prstGeom prst="rect">
            <a:avLst/>
          </a:prstGeom>
        </p:spPr>
      </p:pic>
    </p:spTree>
    <p:extLst>
      <p:ext uri="{BB962C8B-B14F-4D97-AF65-F5344CB8AC3E}">
        <p14:creationId xmlns:p14="http://schemas.microsoft.com/office/powerpoint/2010/main" val="80106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82319" y="508546"/>
            <a:ext cx="10932762" cy="8463855"/>
          </a:xfrm>
          <a:prstGeom prst="rect">
            <a:avLst/>
          </a:prstGeom>
        </p:spPr>
        <p:txBody>
          <a:bodyPr wrap="square">
            <a:spAutoFit/>
          </a:bodyPr>
          <a:lstStyle/>
          <a:p>
            <a:pPr algn="ctr"/>
            <a:r>
              <a:rPr lang="sv-SE" sz="5000" dirty="0" smtClean="0">
                <a:solidFill>
                  <a:prstClr val="black"/>
                </a:solidFill>
                <a:latin typeface="Stockholm Type Bold" pitchFamily="50" charset="0"/>
                <a:ea typeface="+mj-ea"/>
                <a:cs typeface="+mj-cs"/>
              </a:rPr>
              <a:t>Kvalitativt förebyggande socialt arbete. Vad innebär det?</a:t>
            </a: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endParaRPr lang="sv-SE" sz="4400" dirty="0" smtClean="0">
              <a:solidFill>
                <a:prstClr val="black"/>
              </a:solidFill>
              <a:latin typeface="Stockholm Type Bold" pitchFamily="50" charset="0"/>
              <a:ea typeface="+mj-ea"/>
              <a:cs typeface="+mj-cs"/>
            </a:endParaRPr>
          </a:p>
          <a:p>
            <a:pPr marL="457200" indent="-457200">
              <a:buFont typeface="Arial" panose="020B0604020202020204" pitchFamily="34" charset="0"/>
              <a:buChar char="•"/>
            </a:pPr>
            <a:endParaRPr lang="sv-SE" sz="2500" dirty="0" smtClean="0">
              <a:solidFill>
                <a:prstClr val="black"/>
              </a:solidFill>
              <a:latin typeface="Stockholm Type Bold" pitchFamily="50" charset="0"/>
              <a:ea typeface="+mj-ea"/>
              <a:cs typeface="+mj-cs"/>
            </a:endParaRPr>
          </a:p>
          <a:p>
            <a:pPr marL="457200" indent="-457200">
              <a:buFont typeface="Arial" panose="020B0604020202020204" pitchFamily="34" charset="0"/>
              <a:buChar char="•"/>
            </a:pPr>
            <a:r>
              <a:rPr lang="sv-SE" sz="2500" dirty="0" smtClean="0">
                <a:solidFill>
                  <a:prstClr val="black"/>
                </a:solidFill>
                <a:latin typeface="Stockholm Type Bold" pitchFamily="50" charset="0"/>
                <a:ea typeface="+mj-ea"/>
                <a:cs typeface="+mj-cs"/>
              </a:rPr>
              <a:t> Främja psykisk hälsa</a:t>
            </a:r>
            <a:endParaRPr lang="sv-SE" sz="2500" dirty="0">
              <a:solidFill>
                <a:prstClr val="black"/>
              </a:solidFill>
              <a:latin typeface="Stockholm Type Bold" pitchFamily="50" charset="0"/>
              <a:ea typeface="+mj-ea"/>
              <a:cs typeface="+mj-cs"/>
            </a:endParaRPr>
          </a:p>
          <a:p>
            <a:pPr marL="457200" indent="-457200">
              <a:buFont typeface="Arial" panose="020B0604020202020204" pitchFamily="34" charset="0"/>
              <a:buChar char="•"/>
            </a:pPr>
            <a:r>
              <a:rPr lang="sv-SE" sz="2500" dirty="0" smtClean="0">
                <a:solidFill>
                  <a:prstClr val="black"/>
                </a:solidFill>
                <a:latin typeface="Stockholm Type Bold" pitchFamily="50" charset="0"/>
                <a:ea typeface="+mj-ea"/>
                <a:cs typeface="+mj-cs"/>
              </a:rPr>
              <a:t> Anpassa och behovsstyra arbetet utifrån läget i Bromma.</a:t>
            </a:r>
          </a:p>
          <a:p>
            <a:pPr marL="571500" indent="-571500">
              <a:buFont typeface="Arial" panose="020B0604020202020204" pitchFamily="34" charset="0"/>
              <a:buChar char="•"/>
            </a:pPr>
            <a:r>
              <a:rPr lang="sv-SE" sz="2500" dirty="0" smtClean="0">
                <a:solidFill>
                  <a:prstClr val="black"/>
                </a:solidFill>
                <a:latin typeface="Stockholm Type Bold" pitchFamily="50" charset="0"/>
                <a:ea typeface="+mj-ea"/>
                <a:cs typeface="+mj-cs"/>
              </a:rPr>
              <a:t>Kontinuerlig och tät kontakt med skolor. </a:t>
            </a:r>
          </a:p>
          <a:p>
            <a:pPr marL="571500" indent="-571500">
              <a:buFont typeface="Arial" panose="020B0604020202020204" pitchFamily="34" charset="0"/>
              <a:buChar char="•"/>
            </a:pPr>
            <a:r>
              <a:rPr lang="sv-SE" sz="2500" dirty="0" smtClean="0">
                <a:solidFill>
                  <a:prstClr val="black"/>
                </a:solidFill>
                <a:latin typeface="Stockholm Type Bold" pitchFamily="50" charset="0"/>
                <a:ea typeface="+mj-ea"/>
                <a:cs typeface="+mj-cs"/>
              </a:rPr>
              <a:t>Individuella kontakter med ungdomar och vårdnadshavare </a:t>
            </a:r>
          </a:p>
          <a:p>
            <a:pPr marL="571500" indent="-571500">
              <a:buFont typeface="Arial" panose="020B0604020202020204" pitchFamily="34" charset="0"/>
              <a:buChar char="•"/>
            </a:pPr>
            <a:r>
              <a:rPr lang="sv-SE" sz="2500" dirty="0" smtClean="0">
                <a:solidFill>
                  <a:prstClr val="black"/>
                </a:solidFill>
                <a:latin typeface="Stockholm Type Bold" pitchFamily="50" charset="0"/>
                <a:ea typeface="+mj-ea"/>
                <a:cs typeface="+mj-cs"/>
              </a:rPr>
              <a:t>Normkritiskt och HBTQI+-anpassat</a:t>
            </a:r>
          </a:p>
          <a:p>
            <a:pPr marL="571500" indent="-571500">
              <a:buFont typeface="Arial" panose="020B0604020202020204" pitchFamily="34" charset="0"/>
              <a:buChar char="•"/>
            </a:pPr>
            <a:r>
              <a:rPr lang="sv-SE" sz="2500" dirty="0" smtClean="0">
                <a:solidFill>
                  <a:prstClr val="black"/>
                </a:solidFill>
                <a:latin typeface="Stockholm Type Bold" pitchFamily="50" charset="0"/>
                <a:ea typeface="+mj-ea"/>
                <a:cs typeface="+mj-cs"/>
              </a:rPr>
              <a:t>Tätt samarbete med samverkanspartners</a:t>
            </a:r>
          </a:p>
          <a:p>
            <a:pPr marL="571500" indent="-571500">
              <a:buFont typeface="Arial" panose="020B0604020202020204" pitchFamily="34" charset="0"/>
              <a:buChar char="•"/>
            </a:pPr>
            <a:endParaRPr lang="sv-SE" sz="3000" dirty="0" smtClean="0">
              <a:solidFill>
                <a:prstClr val="black"/>
              </a:solidFill>
              <a:latin typeface="Stockholm Type Bold" pitchFamily="50" charset="0"/>
              <a:ea typeface="+mj-ea"/>
              <a:cs typeface="+mj-cs"/>
            </a:endParaRPr>
          </a:p>
          <a:p>
            <a:pPr marL="571500" indent="-571500">
              <a:buFont typeface="Arial" panose="020B0604020202020204" pitchFamily="34" charset="0"/>
              <a:buChar char="•"/>
            </a:pPr>
            <a:endParaRPr lang="sv-SE" sz="3500" dirty="0" smtClean="0">
              <a:solidFill>
                <a:prstClr val="black"/>
              </a:solidFill>
              <a:latin typeface="Stockholm Type Bold" pitchFamily="50" charset="0"/>
              <a:ea typeface="+mj-ea"/>
              <a:cs typeface="+mj-cs"/>
            </a:endParaRPr>
          </a:p>
          <a:p>
            <a:pPr marL="571500" indent="-571500">
              <a:buFont typeface="Arial" panose="020B0604020202020204" pitchFamily="34" charset="0"/>
              <a:buChar char="•"/>
            </a:pPr>
            <a:endParaRPr lang="sv-SE" sz="4400" dirty="0">
              <a:solidFill>
                <a:prstClr val="black"/>
              </a:solidFill>
              <a:latin typeface="Stockholm Type Bold" pitchFamily="50" charset="0"/>
              <a:ea typeface="+mj-ea"/>
              <a:cs typeface="+mj-cs"/>
            </a:endParaRPr>
          </a:p>
          <a:p>
            <a:pPr algn="ctr"/>
            <a:endParaRPr lang="sv-SE" sz="4400" dirty="0" smtClean="0">
              <a:solidFill>
                <a:prstClr val="black"/>
              </a:solidFill>
              <a:latin typeface="Stockholm Type Bold" pitchFamily="50" charset="0"/>
              <a:ea typeface="+mj-ea"/>
              <a:cs typeface="+mj-cs"/>
            </a:endParaRPr>
          </a:p>
          <a:p>
            <a:pPr algn="ct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endParaRPr lang="sv-SE" dirty="0"/>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826" y="4740473"/>
            <a:ext cx="1975255" cy="1509184"/>
          </a:xfrm>
          <a:prstGeom prst="rect">
            <a:avLst/>
          </a:prstGeom>
        </p:spPr>
      </p:pic>
    </p:spTree>
    <p:extLst>
      <p:ext uri="{BB962C8B-B14F-4D97-AF65-F5344CB8AC3E}">
        <p14:creationId xmlns:p14="http://schemas.microsoft.com/office/powerpoint/2010/main" val="167077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75248" y="1565669"/>
            <a:ext cx="10735734" cy="9033242"/>
          </a:xfrm>
          <a:prstGeom prst="rect">
            <a:avLst/>
          </a:prstGeom>
        </p:spPr>
        <p:txBody>
          <a:bodyPr wrap="square">
            <a:spAutoFit/>
          </a:bodyPr>
          <a:lstStyle/>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Befinna oss på ungdomars arenor och skapa tillitsfulla relationer</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Hålla föreläsningar och event på skolor i t.ex. sex &amp; samtycke och våldsprevention. </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Föräldrastödsprogram </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Områdesfält på fredagskvällar.</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Verksamhetsutveckling </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Samverkan med andra fältgrupper (ungdomar rör sig mellan stadsdelarna)</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Digitalisering och sociala medier</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HBTQ+-verksamheten Indigo</a:t>
            </a:r>
          </a:p>
          <a:p>
            <a:pPr marL="571500" indent="-571500">
              <a:buFont typeface="Arial" panose="020B0604020202020204" pitchFamily="34" charset="0"/>
              <a:buChar char="•"/>
            </a:pPr>
            <a:r>
              <a:rPr lang="sv-SE" sz="2400" dirty="0" smtClean="0">
                <a:solidFill>
                  <a:prstClr val="black"/>
                </a:solidFill>
                <a:latin typeface="Stockholm Type Bold" pitchFamily="50" charset="0"/>
                <a:ea typeface="+mj-ea"/>
                <a:cs typeface="+mj-cs"/>
              </a:rPr>
              <a:t>Finnas tillgängliga för enskilda- och gruppsamtal för unga och föräldrar</a:t>
            </a:r>
          </a:p>
          <a:p>
            <a:endParaRPr lang="sv-SE" sz="2400" dirty="0">
              <a:solidFill>
                <a:prstClr val="black"/>
              </a:solidFill>
              <a:latin typeface="Stockholm Type Bold" pitchFamily="50" charset="0"/>
              <a:ea typeface="+mj-ea"/>
              <a:cs typeface="+mj-cs"/>
            </a:endParaRPr>
          </a:p>
          <a:p>
            <a:r>
              <a:rPr lang="sv-SE" sz="2400" dirty="0" smtClean="0">
                <a:solidFill>
                  <a:prstClr val="black"/>
                </a:solidFill>
                <a:latin typeface="Stockholm Type Bold" pitchFamily="50" charset="0"/>
                <a:ea typeface="+mj-ea"/>
                <a:cs typeface="+mj-cs"/>
              </a:rPr>
              <a:t>                                      </a:t>
            </a:r>
            <a:r>
              <a:rPr lang="sv-SE" sz="2000" i="1" dirty="0" smtClean="0">
                <a:solidFill>
                  <a:prstClr val="black"/>
                </a:solidFill>
                <a:latin typeface="Stockholm Type Bold" pitchFamily="50" charset="0"/>
                <a:ea typeface="+mj-ea"/>
                <a:cs typeface="+mj-cs"/>
              </a:rPr>
              <a:t>Vi har tystnadsplikt och anmälningsplikt</a:t>
            </a:r>
          </a:p>
          <a:p>
            <a:endParaRPr lang="sv-SE" sz="3000" dirty="0" smtClean="0">
              <a:solidFill>
                <a:prstClr val="black"/>
              </a:solidFill>
              <a:latin typeface="Stockholm Type Bold" pitchFamily="50" charset="0"/>
              <a:ea typeface="+mj-ea"/>
              <a:cs typeface="+mj-cs"/>
            </a:endParaRPr>
          </a:p>
          <a:p>
            <a:pPr marL="571500" indent="-571500">
              <a:buFont typeface="Arial" panose="020B0604020202020204" pitchFamily="34" charset="0"/>
              <a:buChar char="•"/>
            </a:pPr>
            <a:endParaRPr lang="sv-SE" sz="3000" dirty="0" smtClean="0">
              <a:solidFill>
                <a:prstClr val="black"/>
              </a:solidFill>
              <a:latin typeface="Stockholm Type Bold" pitchFamily="50" charset="0"/>
              <a:ea typeface="+mj-ea"/>
              <a:cs typeface="+mj-cs"/>
            </a:endParaRPr>
          </a:p>
          <a:p>
            <a:pPr marL="571500" indent="-571500">
              <a:buFont typeface="Arial" panose="020B0604020202020204" pitchFamily="34" charset="0"/>
              <a:buChar char="•"/>
            </a:pPr>
            <a:endParaRPr lang="sv-SE" sz="3500" dirty="0" smtClean="0">
              <a:solidFill>
                <a:prstClr val="black"/>
              </a:solidFill>
              <a:latin typeface="Stockholm Type Bold" pitchFamily="50" charset="0"/>
              <a:ea typeface="+mj-ea"/>
              <a:cs typeface="+mj-cs"/>
            </a:endParaRPr>
          </a:p>
          <a:p>
            <a:pPr marL="571500" indent="-571500">
              <a:buFont typeface="Arial" panose="020B0604020202020204" pitchFamily="34" charset="0"/>
              <a:buChar char="•"/>
            </a:pPr>
            <a:endParaRPr lang="sv-SE" sz="4400" dirty="0">
              <a:solidFill>
                <a:prstClr val="black"/>
              </a:solidFill>
              <a:latin typeface="Stockholm Type Bold" pitchFamily="50" charset="0"/>
              <a:ea typeface="+mj-ea"/>
              <a:cs typeface="+mj-cs"/>
            </a:endParaRPr>
          </a:p>
          <a:p>
            <a:pPr algn="ctr"/>
            <a:endParaRPr lang="sv-SE" sz="4400" dirty="0" smtClean="0">
              <a:solidFill>
                <a:prstClr val="black"/>
              </a:solidFill>
              <a:latin typeface="Stockholm Type Bold" pitchFamily="50" charset="0"/>
              <a:ea typeface="+mj-ea"/>
              <a:cs typeface="+mj-cs"/>
            </a:endParaRPr>
          </a:p>
          <a:p>
            <a:pPr algn="ctr"/>
            <a:r>
              <a:rPr lang="sv-SE" sz="4400" dirty="0">
                <a:solidFill>
                  <a:prstClr val="black"/>
                </a:solidFill>
                <a:latin typeface="Stockholm Type Bold" pitchFamily="50" charset="0"/>
                <a:ea typeface="+mj-ea"/>
                <a:cs typeface="+mj-cs"/>
              </a:rPr>
              <a:t/>
            </a:r>
            <a:br>
              <a:rPr lang="sv-SE" sz="4400" dirty="0">
                <a:solidFill>
                  <a:prstClr val="black"/>
                </a:solidFill>
                <a:latin typeface="Stockholm Type Bold" pitchFamily="50" charset="0"/>
                <a:ea typeface="+mj-ea"/>
                <a:cs typeface="+mj-cs"/>
              </a:rPr>
            </a:br>
            <a:endParaRPr lang="sv-SE" dirty="0"/>
          </a:p>
        </p:txBody>
      </p:sp>
      <p:sp>
        <p:nvSpPr>
          <p:cNvPr id="2" name="textruta 1"/>
          <p:cNvSpPr txBox="1"/>
          <p:nvPr/>
        </p:nvSpPr>
        <p:spPr>
          <a:xfrm>
            <a:off x="2011680" y="404949"/>
            <a:ext cx="8386354" cy="830997"/>
          </a:xfrm>
          <a:prstGeom prst="rect">
            <a:avLst/>
          </a:prstGeom>
          <a:noFill/>
        </p:spPr>
        <p:txBody>
          <a:bodyPr wrap="square" rtlCol="0">
            <a:spAutoFit/>
          </a:bodyPr>
          <a:lstStyle/>
          <a:p>
            <a:pPr algn="ctr"/>
            <a:r>
              <a:rPr lang="sv-SE" sz="4800" dirty="0" smtClean="0">
                <a:latin typeface="Stockholm Type Bold" pitchFamily="50" charset="0"/>
              </a:rPr>
              <a:t>Fältgruppens fokus</a:t>
            </a:r>
            <a:endParaRPr lang="sv-SE" sz="4800" dirty="0">
              <a:latin typeface="Stockholm Type Bold" pitchFamily="50" charset="0"/>
            </a:endParaRPr>
          </a:p>
        </p:txBody>
      </p:sp>
    </p:spTree>
    <p:extLst>
      <p:ext uri="{BB962C8B-B14F-4D97-AF65-F5344CB8AC3E}">
        <p14:creationId xmlns:p14="http://schemas.microsoft.com/office/powerpoint/2010/main" val="149228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30013" y="2261146"/>
            <a:ext cx="10735734" cy="2631490"/>
          </a:xfrm>
          <a:prstGeom prst="rect">
            <a:avLst/>
          </a:prstGeom>
        </p:spPr>
        <p:txBody>
          <a:bodyPr wrap="square">
            <a:spAutoFit/>
          </a:bodyPr>
          <a:lstStyle/>
          <a:p>
            <a:pPr algn="ctr"/>
            <a:r>
              <a:rPr lang="sv-SE" sz="5500" dirty="0" smtClean="0">
                <a:solidFill>
                  <a:prstClr val="black"/>
                </a:solidFill>
                <a:latin typeface="Stockholm Type Bold" pitchFamily="50" charset="0"/>
                <a:ea typeface="+mj-ea"/>
                <a:cs typeface="+mj-cs"/>
              </a:rPr>
              <a:t>Alkoholkonsumtion</a:t>
            </a:r>
          </a:p>
          <a:p>
            <a:pPr algn="ctr"/>
            <a:endParaRPr lang="sv-SE" sz="5500" dirty="0">
              <a:solidFill>
                <a:prstClr val="black"/>
              </a:solidFill>
              <a:latin typeface="Stockholm Type Bold" pitchFamily="50" charset="0"/>
              <a:ea typeface="+mj-ea"/>
              <a:cs typeface="+mj-cs"/>
            </a:endParaRPr>
          </a:p>
          <a:p>
            <a:pPr algn="ctr"/>
            <a:r>
              <a:rPr lang="sv-SE" sz="5500" dirty="0" smtClean="0">
                <a:solidFill>
                  <a:prstClr val="black"/>
                </a:solidFill>
                <a:latin typeface="Stockholm Type Bold" pitchFamily="50" charset="0"/>
                <a:ea typeface="+mj-ea"/>
                <a:cs typeface="+mj-cs"/>
              </a:rPr>
              <a:t>Årskurs 9</a:t>
            </a:r>
            <a:endParaRPr lang="sv-SE" dirty="0"/>
          </a:p>
        </p:txBody>
      </p:sp>
    </p:spTree>
    <p:extLst>
      <p:ext uri="{BB962C8B-B14F-4D97-AF65-F5344CB8AC3E}">
        <p14:creationId xmlns:p14="http://schemas.microsoft.com/office/powerpoint/2010/main" val="19811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630680" y="647256"/>
            <a:ext cx="8566277" cy="5685242"/>
          </a:xfrm>
          <a:prstGeom prst="rect">
            <a:avLst/>
          </a:prstGeom>
        </p:spPr>
      </p:pic>
      <p:sp>
        <p:nvSpPr>
          <p:cNvPr id="4" name="Ellips 3"/>
          <p:cNvSpPr/>
          <p:nvPr/>
        </p:nvSpPr>
        <p:spPr>
          <a:xfrm>
            <a:off x="4114800" y="2912534"/>
            <a:ext cx="846667" cy="2116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640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77240" y="168238"/>
            <a:ext cx="10270784" cy="6537362"/>
          </a:xfrm>
          <a:prstGeom prst="rect">
            <a:avLst/>
          </a:prstGeom>
        </p:spPr>
      </p:pic>
    </p:spTree>
    <p:extLst>
      <p:ext uri="{BB962C8B-B14F-4D97-AF65-F5344CB8AC3E}">
        <p14:creationId xmlns:p14="http://schemas.microsoft.com/office/powerpoint/2010/main" val="47732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990600" y="370225"/>
            <a:ext cx="10000173" cy="6487775"/>
          </a:xfrm>
          <a:prstGeom prst="rect">
            <a:avLst/>
          </a:prstGeom>
        </p:spPr>
      </p:pic>
    </p:spTree>
    <p:extLst>
      <p:ext uri="{BB962C8B-B14F-4D97-AF65-F5344CB8AC3E}">
        <p14:creationId xmlns:p14="http://schemas.microsoft.com/office/powerpoint/2010/main" val="206648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1606731" y="992777"/>
            <a:ext cx="9026435" cy="646331"/>
          </a:xfrm>
          <a:prstGeom prst="rect">
            <a:avLst/>
          </a:prstGeom>
          <a:noFill/>
        </p:spPr>
        <p:txBody>
          <a:bodyPr wrap="square" rtlCol="0">
            <a:spAutoFit/>
          </a:bodyPr>
          <a:lstStyle/>
          <a:p>
            <a:pPr algn="ctr"/>
            <a:r>
              <a:rPr lang="sv-SE" sz="3600" dirty="0" smtClean="0">
                <a:latin typeface="Stockholm Type Bold" pitchFamily="50" charset="0"/>
              </a:rPr>
              <a:t>Narkotika bland åk 9 Bromma:</a:t>
            </a:r>
            <a:endParaRPr lang="sv-SE" sz="3600" dirty="0">
              <a:latin typeface="Stockholm Type Bold" pitchFamily="50" charset="0"/>
            </a:endParaRPr>
          </a:p>
        </p:txBody>
      </p:sp>
      <p:sp>
        <p:nvSpPr>
          <p:cNvPr id="6" name="textruta 5"/>
          <p:cNvSpPr txBox="1"/>
          <p:nvPr/>
        </p:nvSpPr>
        <p:spPr>
          <a:xfrm>
            <a:off x="1828800" y="2442754"/>
            <a:ext cx="9431383" cy="3970318"/>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Stockholm Type Bold" pitchFamily="50" charset="0"/>
              </a:rPr>
              <a:t>När det kommer till narkotika är det enligt Stockholmsenkäten 2020                          14% av flickorna och 15% av pojkarna  i Bromma årskurs 9 som testat.</a:t>
            </a:r>
          </a:p>
          <a:p>
            <a:endParaRPr lang="sv-SE" dirty="0" smtClean="0">
              <a:latin typeface="Stockholm Type Bold" pitchFamily="50" charset="0"/>
            </a:endParaRPr>
          </a:p>
          <a:p>
            <a:pPr marL="285750" indent="-285750">
              <a:buFont typeface="Arial" panose="020B0604020202020204" pitchFamily="34" charset="0"/>
              <a:buChar char="•"/>
            </a:pPr>
            <a:r>
              <a:rPr lang="sv-SE" dirty="0" smtClean="0">
                <a:latin typeface="Stockholm Type Bold" pitchFamily="50" charset="0"/>
              </a:rPr>
              <a:t>Av de som svarat att de någon gång använt narkotika så är det 3% av flickorna och 6% av pojkarna som svarat att de använt narkotika de senaste 4 veckorna. </a:t>
            </a:r>
          </a:p>
          <a:p>
            <a:pPr marL="285750" indent="-285750">
              <a:buFont typeface="Arial" panose="020B0604020202020204" pitchFamily="34" charset="0"/>
              <a:buChar char="•"/>
            </a:pPr>
            <a:endParaRPr lang="sv-SE" dirty="0">
              <a:latin typeface="Stockholm Type Bold" pitchFamily="50" charset="0"/>
            </a:endParaRPr>
          </a:p>
          <a:p>
            <a:pPr marL="285750" indent="-285750">
              <a:buFont typeface="Arial" panose="020B0604020202020204" pitchFamily="34" charset="0"/>
              <a:buChar char="•"/>
            </a:pPr>
            <a:r>
              <a:rPr lang="sv-SE" dirty="0" smtClean="0">
                <a:latin typeface="Stockholm Type Bold" pitchFamily="50" charset="0"/>
              </a:rPr>
              <a:t>Av de som svarat att de INTE använt narkotika så svarar 33% av flickorna och 37% av pojkarna att de någon gång haft möjlighet att använda det. </a:t>
            </a:r>
          </a:p>
          <a:p>
            <a:pPr marL="285750" indent="-285750">
              <a:buFont typeface="Arial" panose="020B0604020202020204" pitchFamily="34" charset="0"/>
              <a:buChar char="•"/>
            </a:pPr>
            <a:endParaRPr lang="sv-SE" dirty="0">
              <a:latin typeface="Stockholm Type Bold" pitchFamily="50" charset="0"/>
            </a:endParaRPr>
          </a:p>
          <a:p>
            <a:pPr marL="285750" indent="-285750">
              <a:buFont typeface="Arial" panose="020B0604020202020204" pitchFamily="34" charset="0"/>
              <a:buChar char="•"/>
            </a:pPr>
            <a:r>
              <a:rPr lang="sv-SE" dirty="0" smtClean="0">
                <a:latin typeface="Stockholm Type Bold" pitchFamily="50" charset="0"/>
              </a:rPr>
              <a:t>Brommas åk 9 har svarat ungefär som staden totalt. Det är några procent högre på frågan om de någon gång haft möjlighet att använda narkotika (utav de som svarat att de inte använt narkotika) jämfört med staden totalt. </a:t>
            </a:r>
          </a:p>
          <a:p>
            <a:pPr marL="285750" indent="-285750">
              <a:buFont typeface="Arial" panose="020B0604020202020204" pitchFamily="34" charset="0"/>
              <a:buChar char="•"/>
            </a:pPr>
            <a:endParaRPr lang="sv-SE" dirty="0">
              <a:latin typeface="Stockholm Type Bold" pitchFamily="50" charset="0"/>
            </a:endParaRPr>
          </a:p>
          <a:p>
            <a:pPr algn="r"/>
            <a:r>
              <a:rPr lang="sv-SE" dirty="0" smtClean="0">
                <a:latin typeface="Stockholm Type Bold" pitchFamily="50" charset="0"/>
              </a:rPr>
              <a:t>Källa: Stockholmsenkäten 2020</a:t>
            </a:r>
            <a:endParaRPr lang="sv-SE" dirty="0">
              <a:latin typeface="Stockholm Type Bold" pitchFamily="50" charset="0"/>
            </a:endParaRPr>
          </a:p>
        </p:txBody>
      </p:sp>
    </p:spTree>
    <p:extLst>
      <p:ext uri="{BB962C8B-B14F-4D97-AF65-F5344CB8AC3E}">
        <p14:creationId xmlns:p14="http://schemas.microsoft.com/office/powerpoint/2010/main" val="27529272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411</Words>
  <Application>Microsoft Office PowerPoint</Application>
  <PresentationFormat>Bredbild</PresentationFormat>
  <Paragraphs>64</Paragraphs>
  <Slides>17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Calibri Light</vt:lpstr>
      <vt:lpstr>Stockholm Type Bold</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Vårt gemensamma nummer:  076- 1206190 </vt:lpstr>
      <vt:lpstr>Följ oss på Instagram för att se vårt schema samt annan information!</vt:lpstr>
      <vt:lpstr>PowerPoint-presentation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Isabella Thunberg</dc:creator>
  <cp:lastModifiedBy>Isabella Thunberg</cp:lastModifiedBy>
  <cp:revision>58</cp:revision>
  <dcterms:created xsi:type="dcterms:W3CDTF">2021-02-01T13:00:51Z</dcterms:created>
  <dcterms:modified xsi:type="dcterms:W3CDTF">2021-04-22T16:54:27Z</dcterms:modified>
</cp:coreProperties>
</file>